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4" r:id="rId1"/>
  </p:sldMasterIdLst>
  <p:notesMasterIdLst>
    <p:notesMasterId r:id="rId48"/>
  </p:notesMasterIdLst>
  <p:sldIdLst>
    <p:sldId id="257" r:id="rId2"/>
    <p:sldId id="615" r:id="rId3"/>
    <p:sldId id="612" r:id="rId4"/>
    <p:sldId id="281" r:id="rId5"/>
    <p:sldId id="284" r:id="rId6"/>
    <p:sldId id="262" r:id="rId7"/>
    <p:sldId id="280" r:id="rId8"/>
    <p:sldId id="588" r:id="rId9"/>
    <p:sldId id="288" r:id="rId10"/>
    <p:sldId id="611" r:id="rId11"/>
    <p:sldId id="291" r:id="rId12"/>
    <p:sldId id="277" r:id="rId13"/>
    <p:sldId id="619" r:id="rId14"/>
    <p:sldId id="592" r:id="rId15"/>
    <p:sldId id="613" r:id="rId16"/>
    <p:sldId id="629" r:id="rId17"/>
    <p:sldId id="630" r:id="rId18"/>
    <p:sldId id="631" r:id="rId19"/>
    <p:sldId id="632" r:id="rId20"/>
    <p:sldId id="633" r:id="rId21"/>
    <p:sldId id="618" r:id="rId22"/>
    <p:sldId id="634" r:id="rId23"/>
    <p:sldId id="263" r:id="rId24"/>
    <p:sldId id="270" r:id="rId25"/>
    <p:sldId id="271" r:id="rId26"/>
    <p:sldId id="616" r:id="rId27"/>
    <p:sldId id="617" r:id="rId28"/>
    <p:sldId id="272" r:id="rId29"/>
    <p:sldId id="269" r:id="rId30"/>
    <p:sldId id="607" r:id="rId31"/>
    <p:sldId id="274" r:id="rId32"/>
    <p:sldId id="635" r:id="rId33"/>
    <p:sldId id="609" r:id="rId34"/>
    <p:sldId id="610" r:id="rId35"/>
    <p:sldId id="608" r:id="rId36"/>
    <p:sldId id="275" r:id="rId37"/>
    <p:sldId id="285" r:id="rId38"/>
    <p:sldId id="318" r:id="rId39"/>
    <p:sldId id="591" r:id="rId40"/>
    <p:sldId id="286" r:id="rId41"/>
    <p:sldId id="273" r:id="rId42"/>
    <p:sldId id="614" r:id="rId43"/>
    <p:sldId id="636" r:id="rId44"/>
    <p:sldId id="278" r:id="rId45"/>
    <p:sldId id="593" r:id="rId46"/>
    <p:sldId id="287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BB"/>
    <a:srgbClr val="E35828"/>
    <a:srgbClr val="028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/>
    <p:restoredTop sz="96327"/>
  </p:normalViewPr>
  <p:slideViewPr>
    <p:cSldViewPr snapToGrid="0">
      <p:cViewPr varScale="1">
        <p:scale>
          <a:sx n="171" d="100"/>
          <a:sy n="171" d="100"/>
        </p:scale>
        <p:origin x="48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4aaa0767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4aaa0767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15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6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69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9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435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061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99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61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41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6cbe31ec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6cbe31ec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188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773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62ad20c7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e62ad20c7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01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481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471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0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62ad20c7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e62ad20c7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7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62ad20c7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e62ad20c7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6cbe31ec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6cbe31ec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705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00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4aaa0767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4aaa0767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4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1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21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2ad20c76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e62ad20c76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99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8" y="4235030"/>
            <a:ext cx="1194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37A803-49DD-9F6C-387C-2AF2628C619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4576" y="4122678"/>
            <a:ext cx="1080274" cy="618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99040-D52B-5FAC-01DD-AA11C38614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72981" y="3566823"/>
            <a:ext cx="2641600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List_White">
  <p:cSld name="1_Bullet List_White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sldNum" idx="12"/>
          </p:nvPr>
        </p:nvSpPr>
        <p:spPr>
          <a:xfrm>
            <a:off x="8201025" y="4865460"/>
            <a:ext cx="60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342900" y="297679"/>
            <a:ext cx="8458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body" idx="1"/>
          </p:nvPr>
        </p:nvSpPr>
        <p:spPr>
          <a:xfrm>
            <a:off x="342900" y="935182"/>
            <a:ext cx="8458200" cy="3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>
                <a:solidFill>
                  <a:schemeClr val="lt2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>
                <a:solidFill>
                  <a:schemeClr val="lt2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700">
                <a:solidFill>
                  <a:schemeClr val="lt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New"/>
              <a:buChar char="o"/>
              <a:defRPr sz="1700">
                <a:solidFill>
                  <a:schemeClr val="lt2"/>
                </a:solidFill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▪"/>
              <a:defRPr sz="1400">
                <a:solidFill>
                  <a:schemeClr val="lt2"/>
                </a:solidFill>
              </a:defRPr>
            </a:lvl5pPr>
            <a:lvl6pPr marL="2743200" lvl="5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  <a:defRPr sz="12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257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2">
  <p:cSld name="Transition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 userDrawn="1"/>
        </p:nvCxnSpPr>
        <p:spPr>
          <a:xfrm rot="9119805" flipH="1">
            <a:off x="3650097" y="534658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13"/>
          <p:cNvCxnSpPr/>
          <p:nvPr/>
        </p:nvCxnSpPr>
        <p:spPr>
          <a:xfrm rot="9119805" flipH="1">
            <a:off x="3421942" y="484085"/>
            <a:ext cx="6484046" cy="5376163"/>
          </a:xfrm>
          <a:prstGeom prst="straightConnector1">
            <a:avLst/>
          </a:prstGeom>
          <a:noFill/>
          <a:ln w="228600" cap="flat" cmpd="sng">
            <a:solidFill>
              <a:srgbClr val="009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3"/>
          <p:cNvCxnSpPr/>
          <p:nvPr/>
        </p:nvCxnSpPr>
        <p:spPr>
          <a:xfrm rot="9119805" flipH="1">
            <a:off x="3845430" y="625744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3"/>
          <p:cNvCxnSpPr/>
          <p:nvPr/>
        </p:nvCxnSpPr>
        <p:spPr>
          <a:xfrm rot="9119805" flipH="1">
            <a:off x="4040763" y="716829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 rot="9119805" flipH="1">
            <a:off x="3223468" y="455785"/>
            <a:ext cx="6484046" cy="5376163"/>
          </a:xfrm>
          <a:prstGeom prst="straightConnector1">
            <a:avLst/>
          </a:prstGeom>
          <a:noFill/>
          <a:ln w="228600" cap="flat" cmpd="sng">
            <a:solidFill>
              <a:srgbClr val="0094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97275" y="1460500"/>
            <a:ext cx="51081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778"/>
              </a:buClr>
              <a:buSzPts val="4400"/>
              <a:buFont typeface="Archivo"/>
              <a:buNone/>
              <a:defRPr sz="4400" b="1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000" y="3866600"/>
            <a:ext cx="1038600" cy="1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97275" y="2894575"/>
            <a:ext cx="4194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4FF"/>
              </a:buClr>
              <a:buSzPts val="1900"/>
              <a:buFont typeface="Archivo"/>
              <a:buNone/>
              <a:defRPr sz="19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05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bg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5400000" flipH="1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B06FC-60F4-8BF5-9616-2928D77A42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72981" y="3566823"/>
            <a:ext cx="2641600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35C707-BB64-8BEE-9847-BDAD06307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5843" y="4618434"/>
            <a:ext cx="673323" cy="38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" name="Google Shape;73;p10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74" name="Google Shape;74;p1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Google Shape;7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3F07AF-469B-D3CF-D9C7-4D2528542F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5843" y="4618434"/>
            <a:ext cx="673323" cy="38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1A5555-1EA5-9B0F-AFC7-EDE40AE865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5843" y="4618434"/>
            <a:ext cx="673323" cy="38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38CB1-F8E6-F156-8915-1A35C64D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1200" y="1866900"/>
            <a:ext cx="2641600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4" name="Google Shape;104;p1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888DF8-45E6-36F6-DBB1-4D819BA05C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7000" y="158374"/>
            <a:ext cx="1828048" cy="9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24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33750" y="879125"/>
            <a:ext cx="8725500" cy="3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428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18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marR="0" lvl="1" indent="-3365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17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301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16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238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15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2" marR="0" lvl="5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5941" y="89104"/>
            <a:ext cx="1539834" cy="881336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90335" y="4651201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51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DX General">
  <p:cSld name="SPDX Genera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8171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</a:t>
            </a:r>
            <a:endParaRPr i="0" u="none" strike="noStrike" cap="none"/>
          </a:p>
        </p:txBody>
      </p:sp>
      <p:cxnSp>
        <p:nvCxnSpPr>
          <p:cNvPr id="61" name="Google Shape;61;p14"/>
          <p:cNvCxnSpPr/>
          <p:nvPr/>
        </p:nvCxnSpPr>
        <p:spPr>
          <a:xfrm flipH="1">
            <a:off x="162500" y="190900"/>
            <a:ext cx="9300" cy="44283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68975" y="614300"/>
            <a:ext cx="620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4FF"/>
              </a:buClr>
              <a:buSzPts val="1800"/>
              <a:buFont typeface="Archivo Light"/>
              <a:buNone/>
              <a:defRPr sz="1800" i="0" u="none" strike="noStrike" cap="none">
                <a:solidFill>
                  <a:srgbClr val="0094FF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2"/>
          </p:nvPr>
        </p:nvSpPr>
        <p:spPr>
          <a:xfrm>
            <a:off x="268975" y="214599"/>
            <a:ext cx="74868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78"/>
              </a:buClr>
              <a:buSzPts val="3000"/>
              <a:buFont typeface="Archivo"/>
              <a:buNone/>
              <a:defRPr sz="3000" i="0" u="none" strike="noStrike" cap="none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00" y="4696825"/>
            <a:ext cx="1399400" cy="3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33750" y="1086650"/>
            <a:ext cx="8725500" cy="3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778"/>
              </a:buClr>
              <a:buSzPts val="1800"/>
              <a:buFont typeface="Archivo"/>
              <a:buChar char="●"/>
              <a:defRPr sz="1800" i="0" u="none" strike="noStrike" cap="none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700"/>
              <a:buFont typeface="Archivo ExtraLight"/>
              <a:buChar char="○"/>
              <a:defRPr sz="1700" i="0" u="none" strike="noStrike" cap="none">
                <a:solidFill>
                  <a:srgbClr val="003778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600"/>
              <a:buFont typeface="Archivo ExtraLight"/>
              <a:buChar char="𐩑"/>
              <a:defRPr sz="1600" i="0" u="none" strike="noStrike" cap="none">
                <a:solidFill>
                  <a:srgbClr val="003778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500"/>
              <a:buFont typeface="Archivo Light"/>
              <a:buChar char="▪"/>
              <a:defRPr sz="15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➢"/>
              <a:defRPr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■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●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○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3778"/>
              </a:buClr>
              <a:buSzPts val="1400"/>
              <a:buFont typeface="Archivo Light"/>
              <a:buChar char="⚬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70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8" r:id="rId5"/>
    <p:sldLayoutId id="2147483661" r:id="rId6"/>
    <p:sldLayoutId id="2147483665" r:id="rId7"/>
    <p:sldLayoutId id="2147483666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project.org/resources/faq#specification-development-questio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>
            <a:off x="590148" y="1993106"/>
            <a:ext cx="8211945" cy="116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Ramifications of ISO/IEC 5230 and ISO/IEC 18974 for Legal Professionals in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607150" y="1667435"/>
            <a:ext cx="8222100" cy="1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Support Network</a:t>
            </a:r>
          </a:p>
        </p:txBody>
      </p:sp>
    </p:spTree>
    <p:extLst>
      <p:ext uri="{BB962C8B-B14F-4D97-AF65-F5344CB8AC3E}">
        <p14:creationId xmlns:p14="http://schemas.microsoft.com/office/powerpoint/2010/main" val="369397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62ad20c76_0_18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OpenChain Study and Work Groups</a:t>
            </a:r>
            <a:endParaRPr dirty="0"/>
          </a:p>
        </p:txBody>
      </p:sp>
      <p:sp>
        <p:nvSpPr>
          <p:cNvPr id="391" name="Google Shape;391;g2e62ad20c76_0_182"/>
          <p:cNvSpPr txBox="1"/>
          <p:nvPr/>
        </p:nvSpPr>
        <p:spPr>
          <a:xfrm>
            <a:off x="4207222" y="1272452"/>
            <a:ext cx="27075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Industry-Specific Work Groups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Automotive (Summer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Telecom (Spring 2021~)</a:t>
            </a:r>
            <a:endParaRPr sz="1050" b="1" i="0" u="none" strike="noStrike" cap="none" dirty="0">
              <a:solidFill>
                <a:schemeClr val="dk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b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</a:br>
            <a: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Regional User Groups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China (Sept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Germany (Jan 2020~)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India (Sept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Japan (Dec 2017~)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Korea (Jan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Taiwan (Sept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UK (June 2020~)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</p:txBody>
      </p:sp>
      <p:sp>
        <p:nvSpPr>
          <p:cNvPr id="392" name="Google Shape;392;g2e62ad20c76_0_182"/>
          <p:cNvSpPr txBox="1"/>
          <p:nvPr/>
        </p:nvSpPr>
        <p:spPr>
          <a:xfrm>
            <a:off x="2107115" y="1272450"/>
            <a:ext cx="1942500" cy="3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Core </a:t>
            </a:r>
            <a: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Work Groups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Education (Autumn 2020~)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Specification (Spring 2016~)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b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</a:br>
            <a: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Community Work Groups</a:t>
            </a:r>
            <a:endParaRPr sz="1050" b="0" i="0" u="none" strike="noStrike" cap="none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lvl="0" indent="0" algn="l" rtl="0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Automation (Summer 2019~)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b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</a:br>
            <a:r>
              <a:rPr lang="en-US" sz="1050" b="1" i="0" u="none" strike="noStrike" cap="none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Open Sans"/>
              </a:rPr>
              <a:t>Community Study Groups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Open Sans"/>
              </a:rPr>
              <a:t>AI (January 2024~)</a:t>
            </a:r>
            <a:endParaRPr sz="105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Open Sans"/>
            </a:endParaRPr>
          </a:p>
        </p:txBody>
      </p:sp>
      <p:pic>
        <p:nvPicPr>
          <p:cNvPr id="393" name="Google Shape;393;g2e62ad20c76_0_182" descr="A qr code with black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600" y="2609100"/>
            <a:ext cx="2534400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Commercial Support</a:t>
            </a:r>
            <a:endParaRPr dirty="0"/>
          </a:p>
        </p:txBody>
      </p:sp>
      <p:pic>
        <p:nvPicPr>
          <p:cNvPr id="2" name="Picture 1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418C4269-8FA2-6604-4772-0B268453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89" y="3276799"/>
            <a:ext cx="2593867" cy="1188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9F478-D371-9ADF-DD9F-D91125A1B60C}"/>
              </a:ext>
            </a:extLst>
          </p:cNvPr>
          <p:cNvSpPr txBox="1"/>
          <p:nvPr/>
        </p:nvSpPr>
        <p:spPr>
          <a:xfrm>
            <a:off x="1152404" y="2884272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Tooling / Automation </a:t>
            </a:r>
          </a:p>
        </p:txBody>
      </p:sp>
      <p:pic>
        <p:nvPicPr>
          <p:cNvPr id="4" name="Picture 3" descr="A group of logos with text&#10;&#10;Description automatically generated">
            <a:extLst>
              <a:ext uri="{FF2B5EF4-FFF2-40B4-BE49-F238E27FC236}">
                <a16:creationId xmlns:a16="http://schemas.microsoft.com/office/drawing/2014/main" id="{1D511FDA-E626-E2E5-CEEA-C3102B43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5" y="1429878"/>
            <a:ext cx="2593867" cy="1369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A7FFC-BE8F-2A42-E2A7-BF35B519F602}"/>
              </a:ext>
            </a:extLst>
          </p:cNvPr>
          <p:cNvSpPr txBox="1"/>
          <p:nvPr/>
        </p:nvSpPr>
        <p:spPr>
          <a:xfrm>
            <a:off x="1057826" y="1117951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Third-Party Certification</a:t>
            </a:r>
          </a:p>
        </p:txBody>
      </p:sp>
      <p:pic>
        <p:nvPicPr>
          <p:cNvPr id="6" name="Picture 5" descr="A collection of logos&#10;&#10;Description automatically generated">
            <a:extLst>
              <a:ext uri="{FF2B5EF4-FFF2-40B4-BE49-F238E27FC236}">
                <a16:creationId xmlns:a16="http://schemas.microsoft.com/office/drawing/2014/main" id="{7DB7872B-0AAE-B64D-A44D-21E7CE86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45" y="2657697"/>
            <a:ext cx="2585498" cy="2384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405F6-886A-AA37-0F94-57E121E923FA}"/>
              </a:ext>
            </a:extLst>
          </p:cNvPr>
          <p:cNvSpPr txBox="1"/>
          <p:nvPr/>
        </p:nvSpPr>
        <p:spPr>
          <a:xfrm>
            <a:off x="4446506" y="2301498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Consultancies</a:t>
            </a:r>
          </a:p>
        </p:txBody>
      </p:sp>
      <p:pic>
        <p:nvPicPr>
          <p:cNvPr id="8" name="Picture 7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CB4B3E94-992E-1237-1319-45B8C19EB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738" y="307777"/>
            <a:ext cx="2439511" cy="194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CA336-6551-5A1A-652E-B4D211443D5E}"/>
              </a:ext>
            </a:extLst>
          </p:cNvPr>
          <p:cNvSpPr txBox="1"/>
          <p:nvPr/>
        </p:nvSpPr>
        <p:spPr>
          <a:xfrm>
            <a:off x="4387194" y="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Legal Providers</a:t>
            </a:r>
          </a:p>
        </p:txBody>
      </p:sp>
      <p:pic>
        <p:nvPicPr>
          <p:cNvPr id="11" name="Picture 10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7A712770-DA09-A93B-8D9C-400E0DC10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774" y="2609274"/>
            <a:ext cx="2534225" cy="25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Relationship With Other Standards</a:t>
            </a:r>
          </a:p>
        </p:txBody>
      </p:sp>
    </p:spTree>
    <p:extLst>
      <p:ext uri="{BB962C8B-B14F-4D97-AF65-F5344CB8AC3E}">
        <p14:creationId xmlns:p14="http://schemas.microsoft.com/office/powerpoint/2010/main" val="417425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1E8D45-A2BD-CA71-3AC9-0E4CE683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Compatibility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D32B2-7952-6218-AD4A-8C83CDC43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OpenChain standards are compatible with all compliance standards, security standards and SBOM formats that we are aware of.</a:t>
            </a:r>
          </a:p>
          <a:p>
            <a:endParaRPr lang="en-US" dirty="0"/>
          </a:p>
          <a:p>
            <a:r>
              <a:rPr lang="en-US" dirty="0"/>
              <a:t>In general, OpenChain standards are designed to work with all other standards related to open source process management or solution implementation.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goal is to be practical and useful for companies of all sizes and in all markets.</a:t>
            </a:r>
          </a:p>
        </p:txBody>
      </p:sp>
    </p:spTree>
    <p:extLst>
      <p:ext uri="{BB962C8B-B14F-4D97-AF65-F5344CB8AC3E}">
        <p14:creationId xmlns:p14="http://schemas.microsoft.com/office/powerpoint/2010/main" val="24163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Continual Heartbeat Of Use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CB8B5D-C8A1-95B4-BADF-69485428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Companies announcing re-certification helps to boost perception of continued industry value.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BlackBerry</a:t>
            </a:r>
            <a:r>
              <a:rPr lang="en-US" dirty="0"/>
              <a:t> - public announcement in April</a:t>
            </a:r>
          </a:p>
          <a:p>
            <a:r>
              <a:rPr lang="en-US" b="1" dirty="0" err="1"/>
              <a:t>SocioNext</a:t>
            </a:r>
            <a:r>
              <a:rPr lang="en-US" b="1" dirty="0"/>
              <a:t> </a:t>
            </a:r>
            <a:r>
              <a:rPr lang="en-US" dirty="0"/>
              <a:t>- public announcement in May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b="0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Nanjing Fujitsu Nanda Software Technology Co., </a:t>
            </a:r>
            <a:r>
              <a:rPr lang="en-US" i="0" dirty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Ltd informed us of their re-certification in February.</a:t>
            </a:r>
          </a:p>
          <a:p>
            <a:r>
              <a:rPr lang="en-US" dirty="0">
                <a:solidFill>
                  <a:srgbClr val="2525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Reminder: ISO standards can be adopted and used by any party, so we only get told on a discretionary basis.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91CF8D34-44C0-034E-4695-97C5CF68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83" y="2607028"/>
            <a:ext cx="1880084" cy="385826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575F606-FB4B-592A-7518-A6857492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83" y="2318576"/>
            <a:ext cx="1605062" cy="2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OpenChain Standard Certification</a:t>
            </a:r>
          </a:p>
        </p:txBody>
      </p:sp>
    </p:spTree>
    <p:extLst>
      <p:ext uri="{BB962C8B-B14F-4D97-AF65-F5344CB8AC3E}">
        <p14:creationId xmlns:p14="http://schemas.microsoft.com/office/powerpoint/2010/main" val="12762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1183-C308-8E68-953E-5EAB011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OpenChain Standards Verified?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4B2A6-2DB1-A361-876D-38F3EFDCB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mechanisms for the adoption of OpenChain Standards</a:t>
            </a:r>
          </a:p>
          <a:p>
            <a:endParaRPr lang="en-US" dirty="0"/>
          </a:p>
          <a:p>
            <a:r>
              <a:rPr lang="en-US" dirty="0"/>
              <a:t>The most commonly used mechanism is self-certification</a:t>
            </a:r>
          </a:p>
          <a:p>
            <a:endParaRPr lang="en-US" dirty="0"/>
          </a:p>
          <a:p>
            <a:r>
              <a:rPr lang="en-US" dirty="0"/>
              <a:t>Another mechanism is third-party certification</a:t>
            </a:r>
          </a:p>
        </p:txBody>
      </p:sp>
    </p:spTree>
    <p:extLst>
      <p:ext uri="{BB962C8B-B14F-4D97-AF65-F5344CB8AC3E}">
        <p14:creationId xmlns:p14="http://schemas.microsoft.com/office/powerpoint/2010/main" val="57212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1183-C308-8E68-953E-5EAB011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Self-Certification – Rationale and Effectiveness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4B2A6-2DB1-A361-876D-38F3EFDCB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Self-certification to an OpenChain standard (and any other standard) involves an entity reviewing material, deciding that they meet the requirements it describes, and then advertising that fact.</a:t>
            </a:r>
          </a:p>
          <a:p>
            <a:r>
              <a:rPr lang="en-US" dirty="0"/>
              <a:t>OpenChain provides extensive resources to help with this, such as self-certification checklists.</a:t>
            </a:r>
          </a:p>
          <a:p>
            <a:r>
              <a:rPr lang="en-US" dirty="0"/>
              <a:t>The OpenChain standards are explicitly designed to work effectively with self-certification because:</a:t>
            </a:r>
          </a:p>
          <a:p>
            <a:pPr lvl="1"/>
            <a:r>
              <a:rPr lang="en-US" dirty="0"/>
              <a:t>They require a company to keep records of how they certified and details of each point (verification materials)</a:t>
            </a:r>
          </a:p>
          <a:p>
            <a:pPr lvl="1"/>
            <a:r>
              <a:rPr lang="en-US" dirty="0"/>
              <a:t>And OpenChain standards are designed for supply chain procurement, with an expectation that customer companies can and will audit supplier company verification materials at the time of their choosing</a:t>
            </a:r>
          </a:p>
          <a:p>
            <a:r>
              <a:rPr lang="en-US" dirty="0"/>
              <a:t>This has proven extraordinarily effective, and no purposeful attempts to “cheat” have been reported to us since our public launch in 2016.</a:t>
            </a:r>
          </a:p>
        </p:txBody>
      </p:sp>
    </p:spTree>
    <p:extLst>
      <p:ext uri="{BB962C8B-B14F-4D97-AF65-F5344CB8AC3E}">
        <p14:creationId xmlns:p14="http://schemas.microsoft.com/office/powerpoint/2010/main" val="395632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1183-C308-8E68-953E-5EAB011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Third-Party </a:t>
            </a:r>
            <a:r>
              <a:rPr lang="en-US" dirty="0" err="1"/>
              <a:t>Certicication</a:t>
            </a:r>
            <a:r>
              <a:rPr lang="en-US" dirty="0"/>
              <a:t> – Rationale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4B2A6-2DB1-A361-876D-38F3EFDCB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Third-party certification to an OpenChain standard (and any other standard) one legal entity with appropriate permission in the local </a:t>
            </a:r>
            <a:r>
              <a:rPr lang="en-US" dirty="0" err="1"/>
              <a:t>jurasdiction</a:t>
            </a:r>
            <a:r>
              <a:rPr lang="en-US" dirty="0"/>
              <a:t> to certify that another legal entity meets the requirements of the relevant standard.</a:t>
            </a:r>
          </a:p>
          <a:p>
            <a:r>
              <a:rPr lang="en-US" dirty="0"/>
              <a:t>This is a common approach in regulation-heavy industries such as automotive around standards such as ISO 26262 (functional safety).</a:t>
            </a:r>
          </a:p>
          <a:p>
            <a:r>
              <a:rPr lang="en-US" dirty="0"/>
              <a:t>Because OpenChain produces ISO standards, it supports and follows the same type of third-party certification processes used by other ISO standards.</a:t>
            </a:r>
          </a:p>
          <a:p>
            <a:r>
              <a:rPr lang="en-US" dirty="0"/>
              <a:t>Third-party certifiers such as Bureau Veritas and PwC support OpenChain standards.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2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7AFCE2-8D04-C902-0B16-BADEA21B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LF Management &amp; Best Practices Portal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AFEEC97C-16EE-6CF1-A735-A35417A2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8" y="1019743"/>
            <a:ext cx="3632184" cy="4123757"/>
          </a:xfrm>
          <a:prstGeom prst="rect">
            <a:avLst/>
          </a:prstGeom>
        </p:spPr>
      </p:pic>
      <p:pic>
        <p:nvPicPr>
          <p:cNvPr id="8" name="Picture 7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E3E6D5BA-D9D8-6D99-B42C-C4655508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600" y="2609100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5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DB8D-24A8-C67A-0FDF-76A041C3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50" y="1343770"/>
            <a:ext cx="8222100" cy="199577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Self-Certification And Third-Party Certification Are Both Viable Options Available to Companies</a:t>
            </a:r>
          </a:p>
        </p:txBody>
      </p:sp>
    </p:spTree>
    <p:extLst>
      <p:ext uri="{BB962C8B-B14F-4D97-AF65-F5344CB8AC3E}">
        <p14:creationId xmlns:p14="http://schemas.microsoft.com/office/powerpoint/2010/main" val="355262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Market Evolution</a:t>
            </a:r>
          </a:p>
        </p:txBody>
      </p:sp>
    </p:spTree>
    <p:extLst>
      <p:ext uri="{BB962C8B-B14F-4D97-AF65-F5344CB8AC3E}">
        <p14:creationId xmlns:p14="http://schemas.microsoft.com/office/powerpoint/2010/main" val="208187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607150" y="1671145"/>
            <a:ext cx="8222100" cy="131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Considerations for Legal Professionals in 2024 / 2025</a:t>
            </a:r>
          </a:p>
        </p:txBody>
      </p:sp>
    </p:spTree>
    <p:extLst>
      <p:ext uri="{BB962C8B-B14F-4D97-AF65-F5344CB8AC3E}">
        <p14:creationId xmlns:p14="http://schemas.microsoft.com/office/powerpoint/2010/main" val="37328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Procurement Negotiations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ISO/IEC 5230 and ISO/IEC 18974 are a simple “ask” for procurement in all industries.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In the 2024/2025 period we expect: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More use of industry standards versus custom approaches for procurement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More use of OpenChain standards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Mergers and Acquisitions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ISO/IEC 5230 and ISO/IEC 18974 are a “floor” to check risk management in M&amp;A.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In the 2024/2025 period we expect: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More use of OpenChain standards for M&amp;A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More case studies around the use of OpenChain standards</a:t>
            </a:r>
          </a:p>
        </p:txBody>
      </p:sp>
    </p:spTree>
    <p:extLst>
      <p:ext uri="{BB962C8B-B14F-4D97-AF65-F5344CB8AC3E}">
        <p14:creationId xmlns:p14="http://schemas.microsoft.com/office/powerpoint/2010/main" val="184909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Supply Chain Management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ISO/IEC 5230 and ISO/IEC 18974 make it easy for customers to check open source license compliance and security assurance.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In the 2024/2025 period we expect: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More supply chain requests for OpenChain use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Open source maturity models describing OpenChain standards</a:t>
            </a:r>
          </a:p>
        </p:txBody>
      </p:sp>
    </p:spTree>
    <p:extLst>
      <p:ext uri="{BB962C8B-B14F-4D97-AF65-F5344CB8AC3E}">
        <p14:creationId xmlns:p14="http://schemas.microsoft.com/office/powerpoint/2010/main" val="340932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What About Regulation?</a:t>
            </a:r>
          </a:p>
        </p:txBody>
      </p:sp>
    </p:spTree>
    <p:extLst>
      <p:ext uri="{BB962C8B-B14F-4D97-AF65-F5344CB8AC3E}">
        <p14:creationId xmlns:p14="http://schemas.microsoft.com/office/powerpoint/2010/main" val="285423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Addressing US Executive Order / NIST / CISA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OpenChain ISO/IEC 5230 and ISO/IEC 18974 require the use of SBOMs.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They are flexible enough to meet any specific requirements the US develops around SBOM use, structure or format.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895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Addressing the CRA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OpenChain ISO/IEC 5230 and ISO/IEC 18974 asked for record-keeping before Cyber Resiliency Act (CRA) made it into a requirement.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OpenChain ISO/IEC 5230 and ISO/IEC 18974 require companies to create and archive verification materials around open source license compliance and security assurance.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6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62ad20c76_0_49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Policy and Regulation Webinar Series:</a:t>
            </a:r>
            <a:endParaRPr/>
          </a:p>
        </p:txBody>
      </p:sp>
      <p:pic>
        <p:nvPicPr>
          <p:cNvPr id="216" name="Google Shape;216;g2e62ad20c76_0_490" descr="A blue and white background with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1167"/>
            <a:ext cx="8638413" cy="38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e62ad20c76_0_490" descr="A qr code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4720" y="2948940"/>
            <a:ext cx="2194560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DBA3875-74B8-C043-4D9B-9D84F846D950}"/>
              </a:ext>
            </a:extLst>
          </p:cNvPr>
          <p:cNvSpPr/>
          <p:nvPr/>
        </p:nvSpPr>
        <p:spPr>
          <a:xfrm>
            <a:off x="3940810" y="2161094"/>
            <a:ext cx="2340787" cy="396000"/>
          </a:xfrm>
          <a:prstGeom prst="roundRect">
            <a:avLst/>
          </a:prstGeom>
          <a:solidFill>
            <a:srgbClr val="00AEB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17D492E-27B2-091B-0440-133A778E7F47}"/>
              </a:ext>
            </a:extLst>
          </p:cNvPr>
          <p:cNvSpPr/>
          <p:nvPr/>
        </p:nvSpPr>
        <p:spPr>
          <a:xfrm>
            <a:off x="2985733" y="1068251"/>
            <a:ext cx="4249783" cy="3959134"/>
          </a:xfrm>
          <a:prstGeom prst="triangle">
            <a:avLst/>
          </a:prstGeom>
          <a:solidFill>
            <a:srgbClr val="E35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93CE1-1348-96B7-5BB9-A3152371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Stacking Standards + Solutions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7C29B0C-3BC1-A924-7BBC-26295263E25D}"/>
              </a:ext>
            </a:extLst>
          </p:cNvPr>
          <p:cNvSpPr/>
          <p:nvPr/>
        </p:nvSpPr>
        <p:spPr>
          <a:xfrm>
            <a:off x="3601865" y="1064965"/>
            <a:ext cx="3017518" cy="2819057"/>
          </a:xfrm>
          <a:prstGeom prst="triangle">
            <a:avLst/>
          </a:prstGeom>
          <a:solidFill>
            <a:srgbClr val="028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4D2FDFC-B5B0-841E-F371-9309A234B631}"/>
              </a:ext>
            </a:extLst>
          </p:cNvPr>
          <p:cNvSpPr/>
          <p:nvPr/>
        </p:nvSpPr>
        <p:spPr>
          <a:xfrm>
            <a:off x="4217923" y="1064965"/>
            <a:ext cx="1780975" cy="1659786"/>
          </a:xfrm>
          <a:prstGeom prst="triangle">
            <a:avLst/>
          </a:prstGeom>
          <a:solidFill>
            <a:srgbClr val="00AE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BC75B-547B-349E-0344-C74AA10B25CC}"/>
              </a:ext>
            </a:extLst>
          </p:cNvPr>
          <p:cNvSpPr txBox="1"/>
          <p:nvPr/>
        </p:nvSpPr>
        <p:spPr>
          <a:xfrm>
            <a:off x="656141" y="1862753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Management 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9F00F-C28D-E938-D71E-464E323853B2}"/>
              </a:ext>
            </a:extLst>
          </p:cNvPr>
          <p:cNvSpPr txBox="1"/>
          <p:nvPr/>
        </p:nvSpPr>
        <p:spPr>
          <a:xfrm>
            <a:off x="998311" y="2896383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Standards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9A3F4-117C-7EA7-453A-5BB3CD5A4ADF}"/>
              </a:ext>
            </a:extLst>
          </p:cNvPr>
          <p:cNvSpPr txBox="1"/>
          <p:nvPr/>
        </p:nvSpPr>
        <p:spPr>
          <a:xfrm>
            <a:off x="1699624" y="397324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96899D-B9C8-55F7-5980-3E662B1A8615}"/>
              </a:ext>
            </a:extLst>
          </p:cNvPr>
          <p:cNvCxnSpPr>
            <a:cxnSpLocks/>
          </p:cNvCxnSpPr>
          <p:nvPr/>
        </p:nvCxnSpPr>
        <p:spPr>
          <a:xfrm>
            <a:off x="3271690" y="3108478"/>
            <a:ext cx="637084" cy="16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303C1F-100F-5D6F-A14D-FF3C53839148}"/>
              </a:ext>
            </a:extLst>
          </p:cNvPr>
          <p:cNvSpPr/>
          <p:nvPr/>
        </p:nvSpPr>
        <p:spPr>
          <a:xfrm>
            <a:off x="3971544" y="2180011"/>
            <a:ext cx="2273731" cy="35772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A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93CF1D9-BB0C-A346-45E1-20D189C6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294" y="2221096"/>
            <a:ext cx="2044329" cy="2755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C44673-CEA6-9060-F3F5-959FA7A117BE}"/>
              </a:ext>
            </a:extLst>
          </p:cNvPr>
          <p:cNvGrpSpPr/>
          <p:nvPr/>
        </p:nvGrpSpPr>
        <p:grpSpPr>
          <a:xfrm>
            <a:off x="4496081" y="3161392"/>
            <a:ext cx="1224658" cy="323766"/>
            <a:chOff x="4066313" y="3161392"/>
            <a:chExt cx="1224658" cy="32376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1BFB1C-B93B-9E45-C24E-0AC397BBBD61}"/>
                </a:ext>
              </a:extLst>
            </p:cNvPr>
            <p:cNvSpPr/>
            <p:nvPr/>
          </p:nvSpPr>
          <p:spPr>
            <a:xfrm>
              <a:off x="4066313" y="3161392"/>
              <a:ext cx="1224658" cy="32376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oogle Shape;265;p40">
              <a:extLst>
                <a:ext uri="{FF2B5EF4-FFF2-40B4-BE49-F238E27FC236}">
                  <a16:creationId xmlns:a16="http://schemas.microsoft.com/office/drawing/2014/main" id="{5A5614B1-EFBD-DF5B-B265-7DBF06AB7B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4127" y="3211986"/>
              <a:ext cx="1036011" cy="2447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27A08-5930-EE67-B098-BEC2AA09DFB9}"/>
              </a:ext>
            </a:extLst>
          </p:cNvPr>
          <p:cNvGrpSpPr/>
          <p:nvPr/>
        </p:nvGrpSpPr>
        <p:grpSpPr>
          <a:xfrm>
            <a:off x="3928873" y="4313124"/>
            <a:ext cx="2359074" cy="485661"/>
            <a:chOff x="3360031" y="4282403"/>
            <a:chExt cx="2359074" cy="48566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FCA00A8-F98B-03BD-7F1E-2243784EF3EF}"/>
                </a:ext>
              </a:extLst>
            </p:cNvPr>
            <p:cNvSpPr/>
            <p:nvPr/>
          </p:nvSpPr>
          <p:spPr>
            <a:xfrm>
              <a:off x="3360031" y="4282403"/>
              <a:ext cx="1037935" cy="48566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black background with a letter and a circle&#10;&#10;Description automatically generated">
              <a:extLst>
                <a:ext uri="{FF2B5EF4-FFF2-40B4-BE49-F238E27FC236}">
                  <a16:creationId xmlns:a16="http://schemas.microsoft.com/office/drawing/2014/main" id="{893E7B30-0277-5377-A2DF-8364267C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006" y="4467558"/>
              <a:ext cx="799987" cy="166664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C47B6BF-801D-115E-C2D3-CCA02BDCF83F}"/>
                </a:ext>
              </a:extLst>
            </p:cNvPr>
            <p:cNvSpPr/>
            <p:nvPr/>
          </p:nvSpPr>
          <p:spPr>
            <a:xfrm>
              <a:off x="4681170" y="4282403"/>
              <a:ext cx="1037935" cy="48566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green circle with black background&#10;&#10;Description automatically generated">
              <a:extLst>
                <a:ext uri="{FF2B5EF4-FFF2-40B4-BE49-F238E27FC236}">
                  <a16:creationId xmlns:a16="http://schemas.microsoft.com/office/drawing/2014/main" id="{7C8B21DB-DD0C-3E88-A818-01D8ACB3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0757" y="4348549"/>
              <a:ext cx="918762" cy="353370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CCA77A-261A-0EAA-1BC5-7CB48790694D}"/>
              </a:ext>
            </a:extLst>
          </p:cNvPr>
          <p:cNvCxnSpPr>
            <a:cxnSpLocks/>
          </p:cNvCxnSpPr>
          <p:nvPr/>
        </p:nvCxnSpPr>
        <p:spPr>
          <a:xfrm>
            <a:off x="2634606" y="4199235"/>
            <a:ext cx="637084" cy="16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57EC70-6415-AD28-43DA-F18352B01C93}"/>
              </a:ext>
            </a:extLst>
          </p:cNvPr>
          <p:cNvCxnSpPr>
            <a:cxnSpLocks/>
          </p:cNvCxnSpPr>
          <p:nvPr/>
        </p:nvCxnSpPr>
        <p:spPr>
          <a:xfrm>
            <a:off x="3382273" y="2131880"/>
            <a:ext cx="521665" cy="14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0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chemeClr val="bg2"/>
                </a:solidFill>
              </a:rPr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374518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Reference Material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OpenChain Project has extensive reference material: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Reference open source training slides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Policy template material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Supplier education material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Self-certification checklists and questionnaires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+ many, many more documents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FAFA4-2E6A-F8A0-38DE-B7BE112B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9600" y="2609850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6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1449-A3BD-1AE3-A166-432B5101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in July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B906FB-2EFE-35D8-1963-CA5C8305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10" y="1158293"/>
            <a:ext cx="4327310" cy="235564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F48F6D5-3EBE-6448-11AA-DC8DB480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2" y="1132607"/>
            <a:ext cx="4245480" cy="2407017"/>
          </a:xfrm>
          <a:prstGeom prst="rect">
            <a:avLst/>
          </a:prstGeom>
        </p:spPr>
      </p:pic>
      <p:pic>
        <p:nvPicPr>
          <p:cNvPr id="9" name="Picture 8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8553A9BE-44A5-F81A-EC38-32B779F0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16" y="3255638"/>
            <a:ext cx="1296098" cy="1296098"/>
          </a:xfrm>
          <a:prstGeom prst="rect">
            <a:avLst/>
          </a:prstGeom>
        </p:spPr>
      </p:pic>
      <p:pic>
        <p:nvPicPr>
          <p:cNvPr id="11" name="Picture 10" descr="A qr code with a few squares&#10;&#10;Description automatically generated">
            <a:extLst>
              <a:ext uri="{FF2B5EF4-FFF2-40B4-BE49-F238E27FC236}">
                <a16:creationId xmlns:a16="http://schemas.microsoft.com/office/drawing/2014/main" id="{8BA7228C-26B6-22E8-33BA-D1425B94F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88" y="3255638"/>
            <a:ext cx="1296098" cy="12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5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5096-0B0A-D7AF-1966-2A8257A6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Studies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859735-27E5-6A1D-0A59-1B92EE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73" y="1198202"/>
            <a:ext cx="2683876" cy="1127228"/>
          </a:xfrm>
          <a:prstGeom prst="rect">
            <a:avLst/>
          </a:prstGeom>
        </p:spPr>
      </p:pic>
      <p:pic>
        <p:nvPicPr>
          <p:cNvPr id="9" name="Picture 8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011916DF-F194-AFEB-64F2-A4A6AAB2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73" y="0"/>
            <a:ext cx="2683876" cy="1127228"/>
          </a:xfrm>
          <a:prstGeom prst="rect">
            <a:avLst/>
          </a:prstGeom>
        </p:spPr>
      </p:pic>
      <p:pic>
        <p:nvPicPr>
          <p:cNvPr id="11" name="Picture 10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0C9B26B5-4F2A-12BF-FD21-ACBA9988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49" y="1198202"/>
            <a:ext cx="2683875" cy="1127228"/>
          </a:xfrm>
          <a:prstGeom prst="rect">
            <a:avLst/>
          </a:prstGeom>
        </p:spPr>
      </p:pic>
      <p:pic>
        <p:nvPicPr>
          <p:cNvPr id="15" name="Picture 14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714A3F08-4E4D-14A4-F318-EB12E46C5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949" y="0"/>
            <a:ext cx="2683876" cy="1127228"/>
          </a:xfrm>
          <a:prstGeom prst="rect">
            <a:avLst/>
          </a:prstGeom>
        </p:spPr>
      </p:pic>
      <p:pic>
        <p:nvPicPr>
          <p:cNvPr id="17" name="Picture 16" descr="A white paper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7E0F4989-FC57-EB64-673A-8A3B3E86A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073" y="2401058"/>
            <a:ext cx="2920386" cy="2742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9025DE-0F88-1234-1645-F11F9D442A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09600" y="2609100"/>
            <a:ext cx="2534400" cy="2534400"/>
          </a:xfrm>
          <a:prstGeom prst="rect">
            <a:avLst/>
          </a:prstGeom>
        </p:spPr>
      </p:pic>
      <p:pic>
        <p:nvPicPr>
          <p:cNvPr id="5" name="Picture 4" descr="A close-up of a certificate&#10;&#10;Description automatically generated">
            <a:extLst>
              <a:ext uri="{FF2B5EF4-FFF2-40B4-BE49-F238E27FC236}">
                <a16:creationId xmlns:a16="http://schemas.microsoft.com/office/drawing/2014/main" id="{E041136B-FEBE-63BA-D614-4F509BC5B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11" y="955691"/>
            <a:ext cx="2495244" cy="3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43DD-D153-E3F8-CD1C-F42BC9B1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Courses</a:t>
            </a:r>
          </a:p>
        </p:txBody>
      </p:sp>
      <p:pic>
        <p:nvPicPr>
          <p:cNvPr id="6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43370D2-A95D-86F9-C193-331F290C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02" y="1292906"/>
            <a:ext cx="3552634" cy="1776317"/>
          </a:xfrm>
          <a:prstGeom prst="rect">
            <a:avLst/>
          </a:prstGeom>
        </p:spPr>
      </p:pic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54260C2-B3C0-4E8A-5C20-542CD720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01" y="3206635"/>
            <a:ext cx="3552634" cy="1755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6A4B3-3F00-9E0E-60D6-FBF939EEF4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09600" y="2609100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90+</a:t>
            </a:r>
            <a:endParaRPr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500" dirty="0">
                <a:solidFill>
                  <a:schemeClr val="bg2"/>
                </a:solidFill>
              </a:rPr>
              <a:t>Webinars covering all aspects of open source management and governance</a:t>
            </a: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3447339" y="4733601"/>
            <a:ext cx="22493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https://</a:t>
            </a:r>
            <a:r>
              <a:rPr lang="en-US" sz="900" dirty="0" err="1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openchainproject.org</a:t>
            </a:r>
            <a:r>
              <a:rPr lang="en-US" sz="9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/webinars</a:t>
            </a:r>
            <a:endParaRPr lang="en-JP" sz="9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154EA2BA-F1A0-2665-7EF5-E20160D5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00" y="0"/>
            <a:ext cx="2160000" cy="2160000"/>
          </a:xfrm>
          <a:prstGeom prst="rect">
            <a:avLst/>
          </a:prstGeom>
        </p:spPr>
      </p:pic>
      <p:sp>
        <p:nvSpPr>
          <p:cNvPr id="5" name="Google Shape;176;p28">
            <a:extLst>
              <a:ext uri="{FF2B5EF4-FFF2-40B4-BE49-F238E27FC236}">
                <a16:creationId xmlns:a16="http://schemas.microsoft.com/office/drawing/2014/main" id="{420BF77C-9776-BC71-ECC1-89E31DB20ECA}"/>
              </a:ext>
            </a:extLst>
          </p:cNvPr>
          <p:cNvSpPr txBox="1">
            <a:spLocks/>
          </p:cNvSpPr>
          <p:nvPr/>
        </p:nvSpPr>
        <p:spPr>
          <a:xfrm>
            <a:off x="355245" y="1180199"/>
            <a:ext cx="1791420" cy="47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0" indent="0">
              <a:spcAft>
                <a:spcPts val="1200"/>
              </a:spcAft>
              <a:buFont typeface="Open Sans Medium"/>
              <a:buNone/>
            </a:pPr>
            <a:r>
              <a:rPr lang="en-US" sz="2400" dirty="0">
                <a:solidFill>
                  <a:schemeClr val="bg2"/>
                </a:solidFill>
              </a:rPr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269748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Forthcoming Reference Material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OpenChain Project is developing new reference material: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Updated training slides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“Explainers” for different business roles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Maturity model for OpenChain ISO/IEC 5230</a:t>
            </a: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55970-FCA6-B491-ED13-EB628547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9600" y="2609850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E611-E784-6A1D-F045-AA3DD296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Always Evolving</a:t>
            </a:r>
          </a:p>
        </p:txBody>
      </p:sp>
    </p:spTree>
    <p:extLst>
      <p:ext uri="{BB962C8B-B14F-4D97-AF65-F5344CB8AC3E}">
        <p14:creationId xmlns:p14="http://schemas.microsoft.com/office/powerpoint/2010/main" val="2004205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62ad20c76_0_657"/>
          <p:cNvSpPr txBox="1">
            <a:spLocks noGrp="1"/>
          </p:cNvSpPr>
          <p:nvPr>
            <p:ph type="body" idx="1"/>
          </p:nvPr>
        </p:nvSpPr>
        <p:spPr>
          <a:xfrm>
            <a:off x="280350" y="1812896"/>
            <a:ext cx="8520600" cy="27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i="0">
                <a:solidFill>
                  <a:srgbClr val="252525"/>
                </a:solidFill>
                <a:highlight>
                  <a:srgbClr val="FFFFFF"/>
                </a:highlight>
                <a:latin typeface="Open Sans ExtraBold"/>
                <a:ea typeface="Open Sans ExtraBold"/>
                <a:cs typeface="Open Sans ExtraBold"/>
                <a:sym typeface="Open Sans"/>
              </a:rPr>
              <a:t>Starting 2024-06-19 ~ Ending 2024-012-19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0" i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OpenChain Project has announced the beginning of its six month Public Comment Period for proposed draft updates to the open source license compliance (ISO/IEC 5230:2020) and open source security assurance (ISO/IEC 18974:2023) specifications.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0" i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per our </a:t>
            </a:r>
            <a:r>
              <a:rPr lang="en-US" b="0" i="0" u="sng" strike="noStrike">
                <a:solidFill>
                  <a:srgbClr val="00AEB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 development process outlined in the project FAQ</a:t>
            </a:r>
            <a:r>
              <a:rPr lang="en-US" b="0" i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this Public Comment Period will run for six months, and it will be followed by a three month Freeze Period.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580" name="Google Shape;580;g2e62ad20c76_0_657" descr="A blue background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8412480" cy="172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e62ad20c76_0_657" descr="A qr code with black squar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0616" y="0"/>
            <a:ext cx="1733382" cy="1733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5874-38EA-A8D7-8A3A-CBCABED8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Everyone Is Invited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98166-93CD-E523-DFD9-507D02C3D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Our current Specification Work Group Chair is Chris Wood, Fellow at Lockheed Martin.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Specification Work Group has:</a:t>
            </a:r>
          </a:p>
          <a:p>
            <a:r>
              <a:rPr lang="en-US" dirty="0"/>
              <a:t>One call for North America / Europe per month</a:t>
            </a:r>
          </a:p>
          <a:p>
            <a:r>
              <a:rPr lang="en-US" dirty="0"/>
              <a:t>One call for North America / Asia per month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Everyone is welcome to join, learn and contribute</a:t>
            </a: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6A078D42-92EC-18CA-DE30-92536B38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600" y="2609100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460950" y="287382"/>
            <a:ext cx="8222100" cy="1182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/>
              <a:t>ISO/IEC 5230:2020</a:t>
            </a:r>
            <a:br>
              <a:rPr lang="en-US" sz="3800" b="1" dirty="0"/>
            </a:br>
            <a:r>
              <a:rPr lang="en-US" sz="3800" dirty="0"/>
              <a:t>Open Source License Compliance</a:t>
            </a:r>
            <a:endParaRPr sz="3800" dirty="0"/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BB6F54A-6C85-7D80-367F-5EBA7943F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0" y="1626679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95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E611-E784-6A1D-F045-AA3DD296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OpenChain also considers new areas of open collaboration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3798339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62ad20c76_0_5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AI Study Group</a:t>
            </a:r>
            <a:endParaRPr dirty="0"/>
          </a:p>
        </p:txBody>
      </p:sp>
      <p:sp>
        <p:nvSpPr>
          <p:cNvPr id="243" name="Google Shape;243;g2e62ad20c76_0_541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Workshops are held once a month discussing AI Compliance in the supply chain 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co-chaired by Matthew Crawford from Arm and David Marr from Qualcomm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</a:ext>
                </a:extLst>
              </a:rPr>
              <a:t>. They focus on identifying shared concerns across 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industries. We are considering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</a:ext>
                </a:extLst>
              </a:rPr>
              <a:t> a guide about using AI BOM in the trusted supply chain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</a:ext>
                </a:extLst>
              </a:rPr>
              <a:t>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pic>
        <p:nvPicPr>
          <p:cNvPr id="244" name="Google Shape;244;g2e62ad20c76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700" y="0"/>
            <a:ext cx="1207300" cy="12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e62ad20c76_0_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500" y="-4850"/>
            <a:ext cx="1217000" cy="12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B5F35D-5DBC-A582-7069-B954F7793FCE}"/>
              </a:ext>
            </a:extLst>
          </p:cNvPr>
          <p:cNvGrpSpPr/>
          <p:nvPr/>
        </p:nvGrpSpPr>
        <p:grpSpPr>
          <a:xfrm>
            <a:off x="799750" y="2361350"/>
            <a:ext cx="7544499" cy="1989675"/>
            <a:chOff x="280350" y="2361350"/>
            <a:chExt cx="7544499" cy="1989675"/>
          </a:xfrm>
        </p:grpSpPr>
        <p:pic>
          <p:nvPicPr>
            <p:cNvPr id="247" name="Google Shape;247;g2e62ad20c76_0_541" descr="A qr code with black squares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0214" y="2763525"/>
              <a:ext cx="1587500" cy="158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2e62ad20c76_0_541"/>
            <p:cNvSpPr txBox="1"/>
            <p:nvPr/>
          </p:nvSpPr>
          <p:spPr>
            <a:xfrm>
              <a:off x="4223652" y="2361350"/>
              <a:ext cx="180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2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June</a:t>
              </a:r>
              <a:endParaRPr sz="1800" b="0" i="0" u="none" strike="noStrike" cap="none" dirty="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pic>
          <p:nvPicPr>
            <p:cNvPr id="249" name="Google Shape;249;g2e62ad20c76_0_5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23052" y="2763525"/>
              <a:ext cx="1587500" cy="158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g2e62ad20c76_0_541"/>
            <p:cNvSpPr txBox="1"/>
            <p:nvPr/>
          </p:nvSpPr>
          <p:spPr>
            <a:xfrm>
              <a:off x="2316493" y="2361350"/>
              <a:ext cx="180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dk2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May</a:t>
              </a:r>
              <a:endParaRPr sz="1800" b="0" i="0" u="none" strike="noStrike" cap="none" dirty="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pic>
          <p:nvPicPr>
            <p:cNvPr id="251" name="Google Shape;251;g2e62ad20c76_0_5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6909" y="2763525"/>
              <a:ext cx="1587500" cy="158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2e62ad20c76_0_541"/>
            <p:cNvSpPr txBox="1"/>
            <p:nvPr/>
          </p:nvSpPr>
          <p:spPr>
            <a:xfrm>
              <a:off x="280350" y="2361350"/>
              <a:ext cx="180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dk2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April</a:t>
              </a:r>
              <a:endParaRPr sz="1800" b="0" i="0" u="none" strike="noStrike" cap="none" dirty="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pic>
          <p:nvPicPr>
            <p:cNvPr id="2" name="Google Shape;247;g2e62ad20c76_0_541">
              <a:extLst>
                <a:ext uri="{FF2B5EF4-FFF2-40B4-BE49-F238E27FC236}">
                  <a16:creationId xmlns:a16="http://schemas.microsoft.com/office/drawing/2014/main" id="{FD4E6FD5-4FE6-4149-B9A5-635ED41484CD}"/>
                </a:ext>
              </a:extLst>
            </p:cNvPr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6130811" y="2763525"/>
              <a:ext cx="1587500" cy="158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248;g2e62ad20c76_0_541">
              <a:extLst>
                <a:ext uri="{FF2B5EF4-FFF2-40B4-BE49-F238E27FC236}">
                  <a16:creationId xmlns:a16="http://schemas.microsoft.com/office/drawing/2014/main" id="{ADA120F0-D6AB-A6AA-4797-0C5E00860634}"/>
                </a:ext>
              </a:extLst>
            </p:cNvPr>
            <p:cNvSpPr txBox="1"/>
            <p:nvPr/>
          </p:nvSpPr>
          <p:spPr>
            <a:xfrm>
              <a:off x="6024249" y="2361350"/>
              <a:ext cx="180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2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July</a:t>
              </a:r>
              <a:endParaRPr sz="1800" b="0" i="0" u="none" strike="noStrike" cap="none" dirty="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72BB-0560-71F5-76C0-76B4C159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356332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E84C-6DE1-D70C-EA32-37545AF3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Legal Professionals Can Expect: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9530-554E-8A8B-181F-4C15A2FEC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increase in the use of formal standards around open source</a:t>
            </a:r>
          </a:p>
          <a:p>
            <a:endParaRPr lang="en-US" dirty="0"/>
          </a:p>
          <a:p>
            <a:r>
              <a:rPr lang="en-US" dirty="0"/>
              <a:t>An increase in the use of OpenChain standards for licensing and security</a:t>
            </a:r>
          </a:p>
          <a:p>
            <a:endParaRPr lang="en-US" dirty="0"/>
          </a:p>
          <a:p>
            <a:r>
              <a:rPr lang="en-US" dirty="0"/>
              <a:t>Improved trust in the supply chain because of this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b="1" dirty="0"/>
              <a:t>In 2024/2025 the OpenChain Project expects awareness and capability around open source standards to become critical for companies.</a:t>
            </a:r>
          </a:p>
        </p:txBody>
      </p:sp>
    </p:spTree>
    <p:extLst>
      <p:ext uri="{BB962C8B-B14F-4D97-AF65-F5344CB8AC3E}">
        <p14:creationId xmlns:p14="http://schemas.microsoft.com/office/powerpoint/2010/main" val="3778170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Coming Next For The Market?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There is a steady, inevitable trend: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Open source is becoming more professional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Open source is becoming more accountable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Open source is becoming more sustainable</a:t>
            </a:r>
          </a:p>
          <a:p>
            <a:pPr marL="0" indent="0">
              <a:spcAft>
                <a:spcPts val="1200"/>
              </a:spcAft>
              <a:buNone/>
            </a:pPr>
            <a:endParaRPr lang="en-US" b="1" dirty="0"/>
          </a:p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In 2024/2025 the OpenChain Project expects this trend to bring open source closer to traditional Software Asset Management (SAM).</a:t>
            </a:r>
          </a:p>
        </p:txBody>
      </p:sp>
    </p:spTree>
    <p:extLst>
      <p:ext uri="{BB962C8B-B14F-4D97-AF65-F5344CB8AC3E}">
        <p14:creationId xmlns:p14="http://schemas.microsoft.com/office/powerpoint/2010/main" val="2016446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65FD-4127-1664-FC77-8BED5978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The OpenChain Project Do?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934E2-E68E-5957-BB32-9AB0156CF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We will continue to assist in the professionalization of the supply chain, with specific impact in procurement, M&amp;A and supply chain management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We will continue to grow our reference library of material to assist companies adopting and using our standards.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We will also support process management discussions in new domains like AI Compliance</a:t>
            </a:r>
          </a:p>
        </p:txBody>
      </p:sp>
    </p:spTree>
    <p:extLst>
      <p:ext uri="{BB962C8B-B14F-4D97-AF65-F5344CB8AC3E}">
        <p14:creationId xmlns:p14="http://schemas.microsoft.com/office/powerpoint/2010/main" val="3556905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EF4AD-C4C4-C6F9-8B12-30626489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449" y="3576899"/>
            <a:ext cx="5998800" cy="97768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Shane Coughlan</a:t>
            </a:r>
          </a:p>
          <a:p>
            <a:pPr algn="ctr"/>
            <a:r>
              <a:rPr lang="en-US" dirty="0" err="1"/>
              <a:t>scoughlan@linuxfoundation.org</a:t>
            </a:r>
            <a:br>
              <a:rPr lang="en-US" dirty="0"/>
            </a:br>
            <a:r>
              <a:rPr lang="en-US" dirty="0"/>
              <a:t>+81 80 4035 8083</a:t>
            </a:r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58A3AD56-C0A6-FF08-085E-6C27A779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600" y="2609100"/>
            <a:ext cx="2534400" cy="253440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8441C8D-9D98-A06E-6160-FBCB926F576B}"/>
              </a:ext>
            </a:extLst>
          </p:cNvPr>
          <p:cNvSpPr txBox="1">
            <a:spLocks/>
          </p:cNvSpPr>
          <p:nvPr/>
        </p:nvSpPr>
        <p:spPr>
          <a:xfrm>
            <a:off x="1572600" y="411333"/>
            <a:ext cx="5998800" cy="97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None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algn="ctr"/>
            <a:r>
              <a:rPr lang="en-US" sz="2800" b="1" dirty="0"/>
              <a:t>Let’s Talk More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82E70-7128-2224-46AA-00AB309D02A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64283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632F33E6-A924-79C2-153C-E2FE9653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0" y="1626679"/>
            <a:ext cx="2160000" cy="2160000"/>
          </a:xfrm>
          <a:prstGeom prst="rect">
            <a:avLst/>
          </a:prstGeom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460950" y="287382"/>
            <a:ext cx="8222100" cy="1182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/>
              <a:t>ISO/IEC 18974:2023</a:t>
            </a:r>
            <a:br>
              <a:rPr lang="en-US" sz="3800" b="1" dirty="0"/>
            </a:br>
            <a:r>
              <a:rPr lang="en-US" sz="3800" dirty="0"/>
              <a:t>Open Source Security Assurance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75171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7273844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Sister Standards - Processes for Programs</a:t>
            </a:r>
            <a:endParaRPr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ISO/IEC 5230 (License Compliance)</a:t>
            </a:r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ISO/IEC 18974 (Security Assurance)</a:t>
            </a:r>
          </a:p>
        </p:txBody>
      </p:sp>
      <p:sp>
        <p:nvSpPr>
          <p:cNvPr id="2" name="Google Shape;151;p24">
            <a:extLst>
              <a:ext uri="{FF2B5EF4-FFF2-40B4-BE49-F238E27FC236}">
                <a16:creationId xmlns:a16="http://schemas.microsoft.com/office/drawing/2014/main" id="{D8F3A42E-D2F0-961B-6610-566CCAE5A849}"/>
              </a:ext>
            </a:extLst>
          </p:cNvPr>
          <p:cNvSpPr txBox="1">
            <a:spLocks/>
          </p:cNvSpPr>
          <p:nvPr/>
        </p:nvSpPr>
        <p:spPr>
          <a:xfrm>
            <a:off x="2576626" y="1914004"/>
            <a:ext cx="3469947" cy="272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○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■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●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○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■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●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○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■"/>
              <a:defRPr sz="12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b="1" i="1" dirty="0"/>
              <a:t>Flexible</a:t>
            </a:r>
            <a:r>
              <a:rPr lang="en-US" dirty="0"/>
              <a:t> program size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Covering:</a:t>
            </a:r>
          </a:p>
          <a:p>
            <a:pPr marL="285750" indent="-285750" algn="ctr">
              <a:spcAft>
                <a:spcPts val="1200"/>
              </a:spcAft>
            </a:pPr>
            <a:r>
              <a:rPr lang="en-US" dirty="0"/>
              <a:t>Inbound processes</a:t>
            </a:r>
          </a:p>
          <a:p>
            <a:pPr marL="285750" indent="-285750" algn="ctr">
              <a:spcAft>
                <a:spcPts val="1200"/>
              </a:spcAft>
            </a:pPr>
            <a:r>
              <a:rPr lang="en-US" dirty="0"/>
              <a:t>Internal processes</a:t>
            </a:r>
          </a:p>
          <a:p>
            <a:pPr marL="285750" indent="-285750" algn="ctr">
              <a:spcAft>
                <a:spcPts val="1200"/>
              </a:spcAft>
            </a:pPr>
            <a:r>
              <a:rPr lang="en-US" dirty="0"/>
              <a:t>Outbound processes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Standards about process </a:t>
            </a:r>
            <a:r>
              <a:rPr lang="en-US" b="1" i="1" dirty="0"/>
              <a:t>points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Not about process </a:t>
            </a:r>
            <a:r>
              <a:rPr lang="en-US" b="1" i="1" dirty="0"/>
              <a:t>content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C956-796B-078D-6702-D8A30ECC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3902"/>
            <a:ext cx="8222100" cy="250466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ISO standards are a reputable shorthand in discussions, negotiations and contracts, allowing everything from “expected structure” to “what is a quality program” to be communicated easily.</a:t>
            </a:r>
            <a:br>
              <a:rPr lang="en-US" sz="18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br>
              <a:rPr lang="en-US" sz="18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800" b="1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OpenChain standards are the </a:t>
            </a:r>
            <a:r>
              <a:rPr lang="en-US" sz="1800" b="1" i="1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international baseline </a:t>
            </a:r>
            <a:r>
              <a:rPr lang="en-US" sz="1800" b="1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for quality in open source license compliance or security assurance programs.</a:t>
            </a:r>
          </a:p>
        </p:txBody>
      </p:sp>
    </p:spTree>
    <p:extLst>
      <p:ext uri="{BB962C8B-B14F-4D97-AF65-F5344CB8AC3E}">
        <p14:creationId xmlns:p14="http://schemas.microsoft.com/office/powerpoint/2010/main" val="275865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31%</a:t>
            </a:r>
            <a:endParaRPr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500" dirty="0">
                <a:solidFill>
                  <a:schemeClr val="bg2"/>
                </a:solidFill>
              </a:rPr>
              <a:t>of large German companies already use or plan to adopt OpenChain ISO/IEC 5230</a:t>
            </a: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3011323" y="4733601"/>
            <a:ext cx="3121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Source PwC: https://</a:t>
            </a:r>
            <a:r>
              <a:rPr lang="en-US" sz="900" dirty="0" err="1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tinyurl.com</a:t>
            </a:r>
            <a:r>
              <a:rPr lang="en-US" sz="9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/openchain-germany-31</a:t>
            </a:r>
            <a:endParaRPr lang="en-JP" sz="9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4" name="Picture 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D8DB6C9-9C12-968F-7350-B1341929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00" y="-6693"/>
            <a:ext cx="2160000" cy="2160000"/>
          </a:xfrm>
          <a:prstGeom prst="rect">
            <a:avLst/>
          </a:prstGeom>
        </p:spPr>
      </p:pic>
      <p:sp>
        <p:nvSpPr>
          <p:cNvPr id="5" name="Google Shape;176;p28">
            <a:extLst>
              <a:ext uri="{FF2B5EF4-FFF2-40B4-BE49-F238E27FC236}">
                <a16:creationId xmlns:a16="http://schemas.microsoft.com/office/drawing/2014/main" id="{DEE83C29-8D8C-6D11-1DD9-B7EFB771233C}"/>
              </a:ext>
            </a:extLst>
          </p:cNvPr>
          <p:cNvSpPr txBox="1">
            <a:spLocks/>
          </p:cNvSpPr>
          <p:nvPr/>
        </p:nvSpPr>
        <p:spPr>
          <a:xfrm>
            <a:off x="355245" y="1180199"/>
            <a:ext cx="1791420" cy="47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0" indent="0">
              <a:spcAft>
                <a:spcPts val="1200"/>
              </a:spcAft>
              <a:buFont typeface="Open Sans Medium"/>
              <a:buNone/>
            </a:pPr>
            <a:r>
              <a:rPr lang="en-US" sz="2400" dirty="0">
                <a:solidFill>
                  <a:schemeClr val="bg2"/>
                </a:solidFill>
              </a:rPr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368355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Continual Heartbeat Of Adoption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CB8B5D-C8A1-95B4-BADF-694854289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350" y="1266450"/>
            <a:ext cx="5670726" cy="3339000"/>
          </a:xfrm>
        </p:spPr>
        <p:txBody>
          <a:bodyPr/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OpenChain standards are built, used </a:t>
            </a:r>
            <a:br>
              <a:rPr lang="en-US" dirty="0"/>
            </a:br>
            <a:r>
              <a:rPr lang="en-US" dirty="0"/>
              <a:t>and supported by all industries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Example adoption announcements in July: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AD985-80C1-108A-5080-276A1779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4690" y="0"/>
            <a:ext cx="2193995" cy="5143500"/>
          </a:xfrm>
          <a:prstGeom prst="rect">
            <a:avLst/>
          </a:prstGeom>
        </p:spPr>
      </p:pic>
      <p:pic>
        <p:nvPicPr>
          <p:cNvPr id="7" name="Picture 6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D8311BC6-8C68-B2EE-5841-47C7AB25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84" y="3139944"/>
            <a:ext cx="1768021" cy="371584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7B4AEB2C-546E-6866-DB3D-01AB9B0D0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86" y="3137253"/>
            <a:ext cx="1349844" cy="3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4619"/>
      </p:ext>
    </p:extLst>
  </p:cSld>
  <p:clrMapOvr>
    <a:masterClrMapping/>
  </p:clrMapOvr>
</p:sld>
</file>

<file path=ppt/theme/theme1.xml><?xml version="1.0" encoding="utf-8"?>
<a:theme xmlns:a="http://schemas.openxmlformats.org/drawingml/2006/main" name="Linux Foundation EU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1463</Words>
  <Application>Microsoft Macintosh PowerPoint</Application>
  <PresentationFormat>On-screen Show (16:9)</PresentationFormat>
  <Paragraphs>184</Paragraphs>
  <Slides>46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Archivo</vt:lpstr>
      <vt:lpstr>Archivo ExtraLight</vt:lpstr>
      <vt:lpstr>Archivo Light</vt:lpstr>
      <vt:lpstr>Noto Sans Symbols</vt:lpstr>
      <vt:lpstr>Arial</vt:lpstr>
      <vt:lpstr>Courier New</vt:lpstr>
      <vt:lpstr>Open Sans ExtraBold</vt:lpstr>
      <vt:lpstr>Open Sans Light</vt:lpstr>
      <vt:lpstr>Open Sans Medium</vt:lpstr>
      <vt:lpstr>Roboto</vt:lpstr>
      <vt:lpstr>Roboto Slab Light</vt:lpstr>
      <vt:lpstr>Linux Foundation EU Theme 2023</vt:lpstr>
      <vt:lpstr>The Ramifications of ISO/IEC 5230 and ISO/IEC 18974 for Legal Professionals in 2024</vt:lpstr>
      <vt:lpstr>LF Management &amp; Best Practices Portal</vt:lpstr>
      <vt:lpstr>Stacking Standards + Solutions</vt:lpstr>
      <vt:lpstr>ISO/IEC 5230:2020 Open Source License Compliance</vt:lpstr>
      <vt:lpstr>ISO/IEC 18974:2023 Open Source Security Assurance</vt:lpstr>
      <vt:lpstr>Sister Standards - Processes for Programs</vt:lpstr>
      <vt:lpstr>ISO standards are a reputable shorthand in discussions, negotiations and contracts, allowing everything from “expected structure” to “what is a quality program” to be communicated easily.  The OpenChain standards are the international baseline for quality in open source license compliance or security assurance programs.</vt:lpstr>
      <vt:lpstr>31%</vt:lpstr>
      <vt:lpstr>A Continual Heartbeat Of Adoption</vt:lpstr>
      <vt:lpstr>Support Network</vt:lpstr>
      <vt:lpstr>OpenChain Study and Work Groups</vt:lpstr>
      <vt:lpstr>Commercial Support</vt:lpstr>
      <vt:lpstr>Relationship With Other Standards</vt:lpstr>
      <vt:lpstr>Wide Compatibility</vt:lpstr>
      <vt:lpstr>A Continual Heartbeat Of Use</vt:lpstr>
      <vt:lpstr>OpenChain Standard Certification</vt:lpstr>
      <vt:lpstr>How Are OpenChain Standards Verified?</vt:lpstr>
      <vt:lpstr>Self-Certification – Rationale and Effectiveness</vt:lpstr>
      <vt:lpstr>Third-Party Certicication – Rationale</vt:lpstr>
      <vt:lpstr>Self-Certification And Third-Party Certification Are Both Viable Options Available to Companies</vt:lpstr>
      <vt:lpstr>Market Evolution</vt:lpstr>
      <vt:lpstr>Considerations for Legal Professionals in 2024 / 2025</vt:lpstr>
      <vt:lpstr>Procurement Negotiations</vt:lpstr>
      <vt:lpstr>Mergers and Acquisitions</vt:lpstr>
      <vt:lpstr>Supply Chain Management</vt:lpstr>
      <vt:lpstr>What About Regulation?</vt:lpstr>
      <vt:lpstr>Addressing US Executive Order / NIST / CISA</vt:lpstr>
      <vt:lpstr>Addressing the CRA</vt:lpstr>
      <vt:lpstr>Policy and Regulation Webinar Series:</vt:lpstr>
      <vt:lpstr>Reference Material</vt:lpstr>
      <vt:lpstr>Existing Reference Material</vt:lpstr>
      <vt:lpstr>New in July</vt:lpstr>
      <vt:lpstr>Case Studies</vt:lpstr>
      <vt:lpstr>Training Courses</vt:lpstr>
      <vt:lpstr>90+</vt:lpstr>
      <vt:lpstr>Forthcoming Reference Material</vt:lpstr>
      <vt:lpstr>Always Evolving</vt:lpstr>
      <vt:lpstr>PowerPoint Presentation</vt:lpstr>
      <vt:lpstr>Everyone Is Invited</vt:lpstr>
      <vt:lpstr>OpenChain also considers new areas of open collaboration and governance</vt:lpstr>
      <vt:lpstr>AI Study Group</vt:lpstr>
      <vt:lpstr>In Conclusion</vt:lpstr>
      <vt:lpstr>Legal Professionals Can Expect:</vt:lpstr>
      <vt:lpstr>What Is Coming Next For The Market?</vt:lpstr>
      <vt:lpstr>What Will The OpenChain Project Do? </vt:lpstr>
      <vt:lpstr>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Shane Coughlan</cp:lastModifiedBy>
  <cp:revision>170</cp:revision>
  <dcterms:modified xsi:type="dcterms:W3CDTF">2024-08-03T06:27:30Z</dcterms:modified>
</cp:coreProperties>
</file>